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466" r:id="rId4"/>
    <p:sldId id="500" r:id="rId5"/>
    <p:sldId id="559" r:id="rId6"/>
    <p:sldId id="567" r:id="rId7"/>
    <p:sldId id="568" r:id="rId8"/>
    <p:sldId id="569" r:id="rId9"/>
    <p:sldId id="574" r:id="rId10"/>
    <p:sldId id="576" r:id="rId11"/>
    <p:sldId id="570" r:id="rId12"/>
    <p:sldId id="571" r:id="rId13"/>
    <p:sldId id="572" r:id="rId14"/>
    <p:sldId id="578" r:id="rId15"/>
    <p:sldId id="579" r:id="rId16"/>
    <p:sldId id="508" r:id="rId17"/>
    <p:sldId id="532" r:id="rId18"/>
    <p:sldId id="580" r:id="rId19"/>
    <p:sldId id="510" r:id="rId20"/>
    <p:sldId id="535" r:id="rId21"/>
    <p:sldId id="581" r:id="rId22"/>
    <p:sldId id="583" r:id="rId23"/>
    <p:sldId id="582" r:id="rId24"/>
    <p:sldId id="584" r:id="rId25"/>
    <p:sldId id="442" r:id="rId26"/>
    <p:sldId id="352" r:id="rId27"/>
    <p:sldId id="39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What is OOP?" id="{498DBF25-FF60-42D0-BBD3-1BBB4DC77F1E}">
          <p14:sldIdLst>
            <p14:sldId id="559"/>
            <p14:sldId id="567"/>
            <p14:sldId id="568"/>
            <p14:sldId id="569"/>
            <p14:sldId id="574"/>
            <p14:sldId id="576"/>
          </p14:sldIdLst>
        </p14:section>
        <p14:section name="Generics" id="{BB3D1274-314E-486B-A4E3-BF3B12B0C74B}">
          <p14:sldIdLst>
            <p14:sldId id="570"/>
            <p14:sldId id="571"/>
            <p14:sldId id="572"/>
          </p14:sldIdLst>
        </p14:section>
        <p14:section name="Enums &amp; Annotation" id="{99BB5A3A-6EB4-48F8-A616-DFD60AA49BAD}">
          <p14:sldIdLst>
            <p14:sldId id="578"/>
            <p14:sldId id="579"/>
          </p14:sldIdLst>
        </p14:section>
        <p14:section name="Reflection" id="{EE744253-62E6-4029-AF35-EC0C9EF2A88D}">
          <p14:sldIdLst>
            <p14:sldId id="508"/>
            <p14:sldId id="532"/>
            <p14:sldId id="580"/>
          </p14:sldIdLst>
        </p14:section>
        <p14:section name="Unit Testing" id="{08887252-DAF3-4971-9475-E91B4DCD96D1}">
          <p14:sldIdLst>
            <p14:sldId id="510"/>
            <p14:sldId id="535"/>
            <p14:sldId id="581"/>
          </p14:sldIdLst>
        </p14:section>
        <p14:section name="SOLID" id="{970D54DB-329B-457E-BEFF-0A1320B137D7}">
          <p14:sldIdLst>
            <p14:sldId id="583"/>
            <p14:sldId id="582"/>
            <p14:sldId id="584"/>
          </p14:sldIdLst>
        </p14:section>
        <p14:section name="Conclusion" id="{74117E1B-3537-40BA-9951-C68D5C3C80E5}">
          <p14:sldIdLst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6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36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5006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0707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7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10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6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/>
          </a:bodyPr>
          <a:lstStyle/>
          <a:p>
            <a:r>
              <a:rPr lang="en-US" dirty="0" smtClean="0"/>
              <a:t>OOP Course - Virtual Trip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 smtClean="0"/>
              <a:t>Second View </a:t>
            </a:r>
            <a:r>
              <a:rPr lang="en-US" dirty="0" smtClean="0"/>
              <a:t>to OOP course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 smtClean="0"/>
              <a:t>Ventsislav Ivanov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99100" y="3820889"/>
            <a:ext cx="142936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OOP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51" y="3461968"/>
            <a:ext cx="3830214" cy="27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84707" y="5334000"/>
            <a:ext cx="8938472" cy="820600"/>
          </a:xfrm>
        </p:spPr>
        <p:txBody>
          <a:bodyPr/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915278"/>
            <a:ext cx="3776662" cy="40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variable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, that can be used anywhere inside the </a:t>
            </a:r>
            <a:r>
              <a:rPr lang="en-US" dirty="0" smtClean="0"/>
              <a:t>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same technique can be applied to create generic interfaces.</a:t>
            </a: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Generics Classes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8012" y="2057400"/>
            <a:ext cx="8115544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Box&lt;T&gt;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// T stands for "Type"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private T t;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void set(T t) { this.t = 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T get() { return 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56" y="2019151"/>
            <a:ext cx="3185039" cy="31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6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variable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, that can be used anywhere inside the </a:t>
            </a:r>
            <a:r>
              <a:rPr lang="en-US" dirty="0" smtClean="0"/>
              <a:t>method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smtClean="0"/>
              <a:t> can be returned </a:t>
            </a:r>
            <a:r>
              <a:rPr lang="en-US" dirty="0"/>
              <a:t>t</a:t>
            </a:r>
            <a:r>
              <a:rPr lang="en-US" dirty="0" smtClean="0"/>
              <a:t>ype too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Generics 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26218" y="1828800"/>
            <a:ext cx="11733211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&lt;E&gt;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printArray(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[]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inputArray)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Display array elements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 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 : inputArray)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System.out.printf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("%s ", element);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System.out.println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25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z="3600" dirty="0" smtClean="0"/>
              <a:t>Special </a:t>
            </a:r>
            <a:r>
              <a:rPr lang="en-US" sz="3600" dirty="0"/>
              <a:t>data type that enables for a variable to be a set of predefined constants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same technique can be applied to create generic interfaces.</a:t>
            </a: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Enums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8012" y="2452524"/>
            <a:ext cx="4114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Level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HIGH,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MEDIUM,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LOW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69424" y="2457073"/>
            <a:ext cx="6234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Level level = Level.MEDIUM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switch (level)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case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HIGH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: ...; break;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case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MEDIUM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: ...; break;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case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: ...; break;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2331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74612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Form </a:t>
            </a:r>
            <a:r>
              <a:rPr lang="en-US" sz="3200" dirty="0"/>
              <a:t>of metadata, provide data about a </a:t>
            </a:r>
            <a:r>
              <a:rPr lang="en-US" sz="3200" dirty="0" smtClean="0"/>
              <a:t>program </a:t>
            </a:r>
            <a:r>
              <a:rPr lang="en-US" sz="3200" dirty="0"/>
              <a:t> that is not part of the program </a:t>
            </a:r>
            <a:r>
              <a:rPr lang="en-US" sz="3200" dirty="0" smtClean="0"/>
              <a:t>itself</a:t>
            </a:r>
          </a:p>
          <a:p>
            <a:pPr lvl="1"/>
            <a:r>
              <a:rPr lang="en-GB" dirty="0"/>
              <a:t>Information for the </a:t>
            </a:r>
            <a:r>
              <a:rPr lang="en-GB" dirty="0" smtClean="0"/>
              <a:t>compiler</a:t>
            </a:r>
          </a:p>
          <a:p>
            <a:pPr lvl="1"/>
            <a:r>
              <a:rPr lang="en-GB" dirty="0"/>
              <a:t>Compile-time and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deployment-time processing</a:t>
            </a:r>
          </a:p>
          <a:p>
            <a:pPr lvl="1"/>
            <a:r>
              <a:rPr lang="en-GB" dirty="0"/>
              <a:t>Runtime processing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1981200"/>
            <a:ext cx="6172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mySuperMethod() { ...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713412" y="3505200"/>
            <a:ext cx="6172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@interface ClassPreamble {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author();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date();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curRevision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default 1;</a:t>
            </a:r>
          </a:p>
          <a:p>
            <a:pPr fontAlgn="base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[] reviewers();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4645547"/>
            <a:ext cx="1746440" cy="17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91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06" y="826445"/>
            <a:ext cx="5524500" cy="36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Can </a:t>
            </a:r>
            <a:r>
              <a:rPr lang="en-US" sz="3600" dirty="0"/>
              <a:t>inspect Java classes at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Inspecting classes is often the first thing you do when using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Reflection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/>
              <a:t>You can get class name </a:t>
            </a:r>
            <a:r>
              <a:rPr lang="en-US" sz="3600" dirty="0" smtClean="0"/>
              <a:t>in two versions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3058180"/>
            <a:ext cx="8153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myObjectClass = MyObject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.class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08012" y="4608493"/>
            <a:ext cx="98298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className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aClass.getName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simpleClassName = aClass.getSimpleName();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You can reach almost everything in class</a:t>
            </a:r>
            <a:endParaRPr lang="en-US" sz="3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(2)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08012" y="1981200"/>
            <a:ext cx="10820400" cy="40780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modifiers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.getModifiers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Package package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.getPackage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superclass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.getSuperclass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Class[] interfaces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.getInterfaces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Constructor[] constructors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.getConstructors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Method[] method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.getMethods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Field[] method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.getFields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Annotation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[] annotations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.getAnnotations();</a:t>
            </a:r>
          </a:p>
        </p:txBody>
      </p:sp>
    </p:spTree>
    <p:extLst>
      <p:ext uri="{BB962C8B-B14F-4D97-AF65-F5344CB8AC3E}">
        <p14:creationId xmlns:p14="http://schemas.microsoft.com/office/powerpoint/2010/main" val="15646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 smtClean="0"/>
              <a:t>Developer Job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47" y="1143000"/>
            <a:ext cx="7976857" cy="32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technique </a:t>
            </a:r>
            <a:r>
              <a:rPr lang="en-US" dirty="0"/>
              <a:t>using which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individual modules </a:t>
            </a:r>
            <a:r>
              <a:rPr lang="en-US" dirty="0"/>
              <a:t>are tested to determine if there are 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issues</a:t>
            </a:r>
            <a:r>
              <a:rPr lang="en-US" dirty="0"/>
              <a:t> by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developer himself</a:t>
            </a:r>
          </a:p>
          <a:p>
            <a:r>
              <a:rPr lang="en-US" dirty="0"/>
              <a:t>The main aim is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 each unit </a:t>
            </a:r>
            <a:r>
              <a:rPr lang="en-US" dirty="0"/>
              <a:t>of the system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identify, analyze and fix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defects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3615" y="3896886"/>
            <a:ext cx="11163397" cy="20467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MyClass tester = new MyClass(); // MyClass is tested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assertEquals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("10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must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be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0",</a:t>
            </a:r>
            <a:r>
              <a:rPr lang="en-US" sz="10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0,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.multiply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(10,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0));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assertEquals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("0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10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must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be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0",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tester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.multiply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10));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assertEquals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("0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 must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",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.multiply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(0, 0));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Interfaces &amp; Abstraction</a:t>
            </a:r>
            <a:endParaRPr lang="en-US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Generics</a:t>
            </a:r>
            <a:endParaRPr lang="en-US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Exam Overview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US" dirty="0"/>
              <a:t>Reduces Defects in the Newly developed features or reduces bugs </a:t>
            </a:r>
            <a:r>
              <a:rPr lang="en-US" dirty="0" smtClean="0"/>
              <a:t>when </a:t>
            </a:r>
            <a:r>
              <a:rPr lang="en-US" dirty="0"/>
              <a:t>changing the existing functionality</a:t>
            </a:r>
            <a:r>
              <a:rPr lang="en-US" dirty="0" smtClean="0"/>
              <a:t>.</a:t>
            </a:r>
          </a:p>
          <a:p>
            <a:r>
              <a:rPr lang="en-US" dirty="0"/>
              <a:t>Reduces Cost of Testing as defects are captured in very early phase</a:t>
            </a:r>
            <a:r>
              <a:rPr lang="en-US" dirty="0" smtClean="0"/>
              <a:t>.</a:t>
            </a:r>
          </a:p>
          <a:p>
            <a:r>
              <a:rPr lang="en-US" dirty="0"/>
              <a:t>Improves design and allows better refactoring of code</a:t>
            </a:r>
            <a:r>
              <a:rPr lang="en-US" dirty="0" smtClean="0"/>
              <a:t>.</a:t>
            </a:r>
          </a:p>
          <a:p>
            <a:r>
              <a:rPr lang="en-US" dirty="0"/>
              <a:t>Unit Tests, when integrated with build gives the quality of the build as well.</a:t>
            </a:r>
            <a:endParaRPr lang="en-US" dirty="0" smtClean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Testing (2)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98812" y="5105400"/>
            <a:ext cx="7848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Unit Tests</a:t>
            </a:r>
            <a:endParaRPr lang="en-US" sz="72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982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199200"/>
            <a:ext cx="8938472" cy="820600"/>
          </a:xfrm>
        </p:spPr>
        <p:txBody>
          <a:bodyPr/>
          <a:lstStyle/>
          <a:p>
            <a:r>
              <a:rPr lang="en-US" dirty="0" smtClean="0"/>
              <a:t>SOLID Principles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01" y="762000"/>
            <a:ext cx="57721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8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principle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lass</a:t>
            </a:r>
            <a:r>
              <a:rPr lang="en-US" dirty="0"/>
              <a:t> should have only a single </a:t>
            </a:r>
            <a:r>
              <a:rPr lang="en-US" dirty="0" smtClean="0"/>
              <a:t>responsibility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Open/closed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principle</a:t>
            </a:r>
          </a:p>
          <a:p>
            <a:pPr lvl="1"/>
            <a:r>
              <a:rPr lang="en-US" dirty="0"/>
              <a:t>“software entities … should be open for extension, but closed for modification</a:t>
            </a:r>
            <a:r>
              <a:rPr lang="en-US" dirty="0" smtClean="0"/>
              <a:t>.”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Liskov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substitution principle</a:t>
            </a:r>
          </a:p>
          <a:p>
            <a:pPr lvl="1"/>
            <a:r>
              <a:rPr lang="en-US" dirty="0" smtClean="0"/>
              <a:t>Objects </a:t>
            </a:r>
            <a:r>
              <a:rPr lang="en-US" dirty="0"/>
              <a:t>in a program should be replaceable with instances of their subtypes without altering the correctness of that program.</a:t>
            </a:r>
            <a:endParaRPr lang="en-US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0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principle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any </a:t>
            </a:r>
            <a:r>
              <a:rPr lang="en-US" dirty="0"/>
              <a:t>client-specific interfaces are better than one general-purpose </a:t>
            </a:r>
            <a:r>
              <a:rPr lang="en-US" dirty="0" smtClean="0"/>
              <a:t>interface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Dependency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inversion principle</a:t>
            </a:r>
          </a:p>
          <a:p>
            <a:pPr lvl="1"/>
            <a:r>
              <a:rPr lang="en-US" dirty="0" smtClean="0"/>
              <a:t>"depend </a:t>
            </a:r>
            <a:r>
              <a:rPr lang="en-US" dirty="0"/>
              <a:t>upon abstractions, </a:t>
            </a:r>
            <a:r>
              <a:rPr lang="en-US" dirty="0" smtClean="0"/>
              <a:t>NOT concretions"</a:t>
            </a:r>
            <a:endParaRPr lang="en-US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14" y="4648200"/>
            <a:ext cx="4343400" cy="1466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96" y="3216180"/>
            <a:ext cx="2722416" cy="28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#Java-OOP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12" y="912188"/>
            <a:ext cx="6934200" cy="390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5692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583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927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37980" y="1290454"/>
            <a:ext cx="11028432" cy="22909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Both </a:t>
            </a:r>
            <a:r>
              <a:rPr lang="en-US" dirty="0"/>
              <a:t>Iterator and Enumeration allows you to traverse over elements of </a:t>
            </a:r>
            <a:r>
              <a:rPr lang="en-US" dirty="0" smtClean="0"/>
              <a:t>Collections</a:t>
            </a:r>
          </a:p>
          <a:p>
            <a:r>
              <a:rPr lang="en-US" dirty="0"/>
              <a:t>Iterator takes the place of Enumeration in the Java collections framework.</a:t>
            </a: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Iterator&lt;E&gt; vs Enumeration&lt;E&gt;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537980" y="990601"/>
            <a:ext cx="11119032" cy="2057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370047"/>
              </p:ext>
            </p:extLst>
          </p:nvPr>
        </p:nvGraphicFramePr>
        <p:xfrm>
          <a:off x="2950717" y="3998261"/>
          <a:ext cx="6287390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29065"/>
                <a:gridCol w="3358325"/>
              </a:tblGrid>
              <a:tr h="402702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600" dirty="0" smtClean="0"/>
                        <a:t>Iterator</a:t>
                      </a:r>
                      <a:endParaRPr lang="en-GB" sz="36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600" dirty="0" smtClean="0"/>
                        <a:t>Enumeration</a:t>
                      </a:r>
                      <a:endParaRPr lang="en-GB" sz="24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 err="1" smtClean="0"/>
                        <a:t>hasNext</a:t>
                      </a:r>
                      <a:r>
                        <a:rPr lang="en-GB" sz="3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9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GB" sz="3200" dirty="0" err="1" smtClean="0"/>
                        <a:t>hasMoreElement</a:t>
                      </a:r>
                      <a:r>
                        <a:rPr lang="en-GB" sz="3200" dirty="0" smtClean="0"/>
                        <a:t>()</a:t>
                      </a:r>
                      <a:endParaRPr lang="en-US" sz="3200" dirty="0"/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 smtClean="0"/>
                        <a:t>next()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95000"/>
                        </a:lnSpc>
                      </a:pPr>
                      <a:r>
                        <a:rPr lang="en-GB" sz="3200" dirty="0" err="1" smtClean="0"/>
                        <a:t>nextElement</a:t>
                      </a:r>
                      <a:r>
                        <a:rPr lang="en-GB" sz="3200" dirty="0" smtClean="0"/>
                        <a:t>()</a:t>
                      </a:r>
                    </a:p>
                  </a:txBody>
                  <a:tcPr/>
                </a:tc>
              </a:tr>
              <a:tr h="465212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 smtClean="0"/>
                        <a:t>remove()</a:t>
                      </a:r>
                      <a:endParaRPr lang="en-US" sz="3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95000"/>
                        </a:lnSpc>
                      </a:pP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925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37980" y="1290454"/>
            <a:ext cx="11028432" cy="2290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Comparator provides a way for you to provide custom comparison logic for types that you have no control over</a:t>
            </a:r>
            <a:r>
              <a:rPr lang="en-US" dirty="0" smtClean="0"/>
              <a:t>.</a:t>
            </a:r>
          </a:p>
          <a:p>
            <a:r>
              <a:rPr lang="en-US" dirty="0"/>
              <a:t>Comparable allows you to specify how objects that you are implementing get compared.</a:t>
            </a: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 &lt;E&gt; vs Comparable &lt;E&gt;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537980" y="990601"/>
            <a:ext cx="11119032" cy="2057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100697"/>
              </p:ext>
            </p:extLst>
          </p:nvPr>
        </p:nvGraphicFramePr>
        <p:xfrm>
          <a:off x="912812" y="3733800"/>
          <a:ext cx="10287000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00600"/>
                <a:gridCol w="5486400"/>
              </a:tblGrid>
              <a:tr h="402702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Comparable </a:t>
                      </a:r>
                      <a:endParaRPr lang="en-GB" sz="24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Comparator</a:t>
                      </a:r>
                      <a:endParaRPr lang="en-GB" sz="24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sorting sequence</a:t>
                      </a:r>
                      <a:endParaRPr lang="en-GB" sz="4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sorting sequence</a:t>
                      </a:r>
                      <a:endParaRPr lang="en-US" sz="3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affects the original class</a:t>
                      </a:r>
                      <a:endParaRPr lang="en-GB" sz="32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doesn't affect the original class</a:t>
                      </a:r>
                      <a:endParaRPr lang="en-GB" sz="32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compareTo</a:t>
                      </a:r>
                      <a:r>
                        <a:rPr lang="en-GB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compare() method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868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5491</TotalTime>
  <Words>1383</Words>
  <Application>Microsoft Office PowerPoint</Application>
  <PresentationFormat>Custom</PresentationFormat>
  <Paragraphs>283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OOP Course - Virtual Trip</vt:lpstr>
      <vt:lpstr>Table of Contents</vt:lpstr>
      <vt:lpstr>Have a Question?</vt:lpstr>
      <vt:lpstr>Abstraction</vt:lpstr>
      <vt:lpstr>Abstraction in OOP</vt:lpstr>
      <vt:lpstr>Abstraction Example</vt:lpstr>
      <vt:lpstr>Interface</vt:lpstr>
      <vt:lpstr>Iterator&lt;E&gt; vs Enumeration&lt;E&gt;</vt:lpstr>
      <vt:lpstr>Comparator &lt;E&gt; vs Comparable &lt;E&gt;</vt:lpstr>
      <vt:lpstr>Generics</vt:lpstr>
      <vt:lpstr>Generics Classes</vt:lpstr>
      <vt:lpstr>Generics Method</vt:lpstr>
      <vt:lpstr>Enums</vt:lpstr>
      <vt:lpstr>Annotations</vt:lpstr>
      <vt:lpstr>Reflection</vt:lpstr>
      <vt:lpstr>Reflection</vt:lpstr>
      <vt:lpstr>Reflection (2)</vt:lpstr>
      <vt:lpstr>Unit Testing</vt:lpstr>
      <vt:lpstr>Unit Testing</vt:lpstr>
      <vt:lpstr>Unit Testing (2)</vt:lpstr>
      <vt:lpstr>SOLID Principles</vt:lpstr>
      <vt:lpstr>SOLID</vt:lpstr>
      <vt:lpstr>SOLID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Trip</dc:title>
  <dc:subject>JavaScript Fundamentals - Practical Training Course @ SoftUni</dc:subject>
  <dc:creator>Software University Foundation</dc:creator>
  <cp:keywords>SoftUni, Software University, Java, OOP, programming,</cp:keywords>
  <dc:description>JavaScript Fundamentals Course @ SoftUni - https://softuni.bg/courses/javascript-fundamentals</dc:description>
  <cp:lastModifiedBy>Buro</cp:lastModifiedBy>
  <cp:revision>214</cp:revision>
  <dcterms:created xsi:type="dcterms:W3CDTF">2014-01-02T17:00:34Z</dcterms:created>
  <dcterms:modified xsi:type="dcterms:W3CDTF">2017-03-12T23:36:50Z</dcterms:modified>
  <cp:category>Java, OOP, programming,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